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5" r:id="rId6"/>
    <p:sldId id="266" r:id="rId7"/>
    <p:sldId id="267" r:id="rId8"/>
    <p:sldId id="264" r:id="rId9"/>
    <p:sldId id="268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25AD25"/>
    <a:srgbClr val="D4ECDA"/>
    <a:srgbClr val="F1CFD5"/>
    <a:srgbClr val="EFD1E1"/>
    <a:srgbClr val="EBC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5" autoAdjust="0"/>
    <p:restoredTop sz="96327"/>
  </p:normalViewPr>
  <p:slideViewPr>
    <p:cSldViewPr snapToGrid="0">
      <p:cViewPr>
        <p:scale>
          <a:sx n="72" d="100"/>
          <a:sy n="72" d="100"/>
        </p:scale>
        <p:origin x="3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DE00-6A06-764B-81DE-E0366EEF5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B1B6D-6558-481A-BCAD-A626E899E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934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08BB-C6AF-F510-BFBB-A248A480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E30D3-121A-DF8A-0675-7148448E5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815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725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9034-D492-155B-B6F9-775AF689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024B0-201C-8642-6DB1-EDA7E4EFC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25474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77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8430-4848-F108-A3E9-800F0BF0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DFD9F-A2F4-349A-9750-82FF3B071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8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BEFAA-D342-8C04-6B5D-B4041039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8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835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F085-DEB5-C0C7-7E5B-C027A4D8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7A726-91C4-F9B0-9F7C-34143B52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43960-5118-59C3-0002-35E547D96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CB7F4-41F5-BBAA-E06F-C0E732B7A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D0947-F65D-22FD-6E65-53E3300E9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105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1901-6FC5-9309-99F9-367CADCF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84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56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8420-1A4E-9470-1E2F-21D98341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E7E11-7749-74B3-DAA0-2D0584797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4B91D-1267-77AD-3A64-F49BC317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744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E9A3-0E1D-8EBF-C98C-2D6AE871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A5567-0907-B76B-CF62-272B0D622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A4C92-B287-BF89-249E-9C1FB274D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40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AACF5-E524-ED2C-BCFD-C19A6209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CDF9E-23C0-304C-8A93-556625D52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D4202D-E5D8-F5E3-A136-DFF50D17F99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5830113"/>
            <a:ext cx="12192001" cy="102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7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250EE10-60A4-6968-F743-0C5763C35298}"/>
              </a:ext>
            </a:extLst>
          </p:cNvPr>
          <p:cNvSpPr txBox="1"/>
          <p:nvPr/>
        </p:nvSpPr>
        <p:spPr>
          <a:xfrm>
            <a:off x="918224" y="894945"/>
            <a:ext cx="9860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i="1" dirty="0"/>
              <a:t>C. elegans </a:t>
            </a:r>
            <a:r>
              <a:rPr lang="nl-NL" sz="5400" dirty="0" err="1"/>
              <a:t>metabolomics</a:t>
            </a:r>
            <a:r>
              <a:rPr lang="nl-NL" sz="5400" dirty="0"/>
              <a:t> </a:t>
            </a:r>
          </a:p>
          <a:p>
            <a:pPr algn="ctr"/>
            <a:endParaRPr lang="nl-NL" sz="5400" dirty="0"/>
          </a:p>
          <a:p>
            <a:pPr algn="ctr"/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assess</a:t>
            </a:r>
            <a:r>
              <a:rPr lang="nl-NL" sz="3600" dirty="0"/>
              <a:t> </a:t>
            </a:r>
            <a:r>
              <a:rPr lang="nl-NL" sz="3600" dirty="0" err="1"/>
              <a:t>toxicity</a:t>
            </a:r>
            <a:r>
              <a:rPr lang="nl-NL" sz="3600" dirty="0"/>
              <a:t> </a:t>
            </a:r>
            <a:r>
              <a:rPr lang="nl-NL" sz="3600" dirty="0" err="1"/>
              <a:t>and</a:t>
            </a:r>
            <a:r>
              <a:rPr lang="nl-NL" sz="3600" dirty="0"/>
              <a:t> </a:t>
            </a:r>
            <a:r>
              <a:rPr lang="nl-NL" sz="3600" dirty="0" err="1"/>
              <a:t>to</a:t>
            </a:r>
            <a:r>
              <a:rPr lang="nl-NL" sz="3600" dirty="0"/>
              <a:t> </a:t>
            </a:r>
            <a:r>
              <a:rPr lang="nl-NL" sz="3600" dirty="0" err="1"/>
              <a:t>identify</a:t>
            </a:r>
            <a:r>
              <a:rPr lang="nl-NL" sz="3600" dirty="0"/>
              <a:t> </a:t>
            </a:r>
            <a:r>
              <a:rPr lang="nl-NL" sz="3600" dirty="0" err="1"/>
              <a:t>toxic</a:t>
            </a:r>
            <a:r>
              <a:rPr lang="nl-NL" sz="3600" dirty="0"/>
              <a:t> </a:t>
            </a:r>
            <a:r>
              <a:rPr lang="nl-NL" sz="3600" dirty="0" err="1"/>
              <a:t>compounds</a:t>
            </a:r>
            <a:r>
              <a:rPr lang="nl-NL" sz="3600" dirty="0"/>
              <a:t> in complex mixtures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D7634C-564D-5A7A-0F4C-9DD9A1A5695A}"/>
              </a:ext>
            </a:extLst>
          </p:cNvPr>
          <p:cNvSpPr txBox="1"/>
          <p:nvPr/>
        </p:nvSpPr>
        <p:spPr>
          <a:xfrm>
            <a:off x="4474013" y="4143983"/>
            <a:ext cx="2748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Henrie Korthout</a:t>
            </a:r>
          </a:p>
          <a:p>
            <a:pPr algn="ctr"/>
            <a:r>
              <a:rPr lang="nl-NL" dirty="0"/>
              <a:t>Fytagoras BV, </a:t>
            </a:r>
          </a:p>
          <a:p>
            <a:pPr algn="ctr"/>
            <a:r>
              <a:rPr lang="nl-NL" dirty="0"/>
              <a:t>Leiden,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  <a:p>
            <a:pPr algn="ctr"/>
            <a:endParaRPr lang="nl-NL" dirty="0"/>
          </a:p>
          <a:p>
            <a:pPr algn="ctr"/>
            <a:r>
              <a:rPr lang="nl-NL" i="1" dirty="0"/>
              <a:t>Subcontractor EFRO project</a:t>
            </a:r>
          </a:p>
        </p:txBody>
      </p:sp>
    </p:spTree>
    <p:extLst>
      <p:ext uri="{BB962C8B-B14F-4D97-AF65-F5344CB8AC3E}">
        <p14:creationId xmlns:p14="http://schemas.microsoft.com/office/powerpoint/2010/main" val="358269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37866FE8-1C3E-1844-3DEA-392588717099}"/>
              </a:ext>
            </a:extLst>
          </p:cNvPr>
          <p:cNvSpPr txBox="1"/>
          <p:nvPr/>
        </p:nvSpPr>
        <p:spPr>
          <a:xfrm>
            <a:off x="1223240" y="263877"/>
            <a:ext cx="105226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 err="1"/>
              <a:t>Metabol</a:t>
            </a:r>
            <a:r>
              <a:rPr lang="nl-NL" sz="2800" b="1" u="sng" dirty="0" err="1"/>
              <a:t>omics</a:t>
            </a:r>
            <a:r>
              <a:rPr lang="nl-NL" sz="2800" b="1" u="sng" dirty="0"/>
              <a:t>:</a:t>
            </a:r>
            <a:r>
              <a:rPr lang="nl-NL" sz="2800" dirty="0"/>
              <a:t> </a:t>
            </a:r>
            <a:r>
              <a:rPr lang="nl-NL" sz="2800" dirty="0" err="1"/>
              <a:t>study</a:t>
            </a:r>
            <a:r>
              <a:rPr lang="nl-NL" sz="2800" dirty="0"/>
              <a:t> on </a:t>
            </a:r>
            <a:r>
              <a:rPr lang="nl-NL" sz="2800" dirty="0" err="1"/>
              <a:t>all</a:t>
            </a:r>
            <a:r>
              <a:rPr lang="nl-NL" sz="2800" dirty="0"/>
              <a:t> </a:t>
            </a:r>
            <a:r>
              <a:rPr lang="nl-NL" sz="2800" dirty="0" err="1"/>
              <a:t>metabolites</a:t>
            </a:r>
            <a:r>
              <a:rPr lang="nl-NL" sz="2800" dirty="0"/>
              <a:t> (</a:t>
            </a:r>
            <a:r>
              <a:rPr lang="nl-NL" sz="2800" dirty="0" err="1"/>
              <a:t>compounds</a:t>
            </a:r>
            <a:r>
              <a:rPr lang="nl-NL" sz="2800" dirty="0"/>
              <a:t>) present in complex mixtures (plant </a:t>
            </a:r>
            <a:r>
              <a:rPr lang="nl-NL" sz="2800" dirty="0" err="1"/>
              <a:t>extracts</a:t>
            </a:r>
            <a:r>
              <a:rPr lang="nl-NL" sz="2800" dirty="0"/>
              <a:t>, </a:t>
            </a:r>
            <a:r>
              <a:rPr lang="nl-NL" sz="2800" dirty="0" err="1"/>
              <a:t>oil</a:t>
            </a:r>
            <a:r>
              <a:rPr lang="nl-NL" sz="2800" dirty="0"/>
              <a:t> </a:t>
            </a:r>
            <a:r>
              <a:rPr lang="nl-NL" sz="2800" dirty="0" err="1"/>
              <a:t>products</a:t>
            </a:r>
            <a:r>
              <a:rPr lang="nl-NL" sz="2800" dirty="0"/>
              <a:t>/</a:t>
            </a:r>
            <a:r>
              <a:rPr lang="nl-NL" sz="2800" dirty="0" err="1"/>
              <a:t>UVCB’s</a:t>
            </a:r>
            <a:r>
              <a:rPr lang="nl-NL" sz="2800" dirty="0"/>
              <a:t>) or living </a:t>
            </a:r>
            <a:r>
              <a:rPr lang="nl-NL" sz="2800" dirty="0" err="1"/>
              <a:t>cells</a:t>
            </a:r>
            <a:r>
              <a:rPr lang="nl-NL" sz="2800" dirty="0"/>
              <a:t>, </a:t>
            </a:r>
            <a:r>
              <a:rPr lang="nl-NL" sz="2800" dirty="0" err="1"/>
              <a:t>animals</a:t>
            </a:r>
            <a:r>
              <a:rPr lang="nl-NL" sz="2800" dirty="0"/>
              <a:t> </a:t>
            </a:r>
            <a:r>
              <a:rPr lang="nl-NL" sz="2800" dirty="0" err="1"/>
              <a:t>and</a:t>
            </a:r>
            <a:r>
              <a:rPr lang="nl-NL" sz="2800" dirty="0"/>
              <a:t> </a:t>
            </a:r>
            <a:r>
              <a:rPr lang="nl-NL" sz="2800" dirty="0" err="1"/>
              <a:t>humans</a:t>
            </a:r>
            <a:endParaRPr lang="nl-NL" sz="2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947AE071-B135-C773-1F92-88A2F2B4C12D}"/>
              </a:ext>
            </a:extLst>
          </p:cNvPr>
          <p:cNvSpPr txBox="1"/>
          <p:nvPr/>
        </p:nvSpPr>
        <p:spPr>
          <a:xfrm>
            <a:off x="332706" y="1326210"/>
            <a:ext cx="43385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Ability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variations</a:t>
            </a:r>
            <a:r>
              <a:rPr lang="nl-NL" dirty="0"/>
              <a:t> in </a:t>
            </a:r>
            <a:r>
              <a:rPr lang="nl-NL" dirty="0" err="1"/>
              <a:t>extracts</a:t>
            </a:r>
            <a:r>
              <a:rPr lang="nl-NL" dirty="0"/>
              <a:t> of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same</a:t>
            </a:r>
            <a:r>
              <a:rPr lang="nl-NL" dirty="0"/>
              <a:t> complex mixture 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obtain</a:t>
            </a:r>
            <a:r>
              <a:rPr lang="nl-NL" dirty="0"/>
              <a:t> </a:t>
            </a:r>
            <a:r>
              <a:rPr lang="nl-NL" dirty="0" err="1"/>
              <a:t>extracts</a:t>
            </a:r>
            <a:r>
              <a:rPr lang="nl-NL" dirty="0"/>
              <a:t> of a </a:t>
            </a:r>
            <a:r>
              <a:rPr lang="nl-NL" dirty="0" err="1"/>
              <a:t>specific</a:t>
            </a:r>
            <a:r>
              <a:rPr lang="nl-NL" dirty="0"/>
              <a:t> UVCB </a:t>
            </a:r>
            <a:r>
              <a:rPr lang="nl-NL" dirty="0" err="1"/>
              <a:t>with</a:t>
            </a:r>
            <a:r>
              <a:rPr lang="nl-NL" dirty="0"/>
              <a:t> different </a:t>
            </a:r>
            <a:r>
              <a:rPr lang="nl-NL" dirty="0" err="1"/>
              <a:t>ratios</a:t>
            </a:r>
            <a:r>
              <a:rPr lang="nl-NL" dirty="0"/>
              <a:t> of </a:t>
            </a:r>
            <a:r>
              <a:rPr lang="nl-NL" dirty="0" err="1"/>
              <a:t>compounds</a:t>
            </a:r>
            <a:endParaRPr lang="nl-NL" dirty="0"/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Ability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profile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metabolic</a:t>
            </a:r>
            <a:r>
              <a:rPr lang="nl-NL" dirty="0"/>
              <a:t> content (NMR, GC/MS, LC/MS)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Ability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biological</a:t>
            </a:r>
            <a:r>
              <a:rPr lang="nl-NL" dirty="0"/>
              <a:t> effect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extracts</a:t>
            </a:r>
            <a:r>
              <a:rPr lang="nl-NL" dirty="0"/>
              <a:t> in accurate </a:t>
            </a:r>
            <a:r>
              <a:rPr lang="nl-NL" dirty="0" err="1"/>
              <a:t>bioassays</a:t>
            </a:r>
            <a:r>
              <a:rPr lang="nl-NL" dirty="0"/>
              <a:t> (</a:t>
            </a:r>
            <a:r>
              <a:rPr lang="nl-NL" dirty="0" err="1"/>
              <a:t>toxicity</a:t>
            </a:r>
            <a:r>
              <a:rPr lang="nl-NL" dirty="0"/>
              <a:t> in </a:t>
            </a:r>
            <a:r>
              <a:rPr lang="nl-NL" i="1" dirty="0"/>
              <a:t>C. elegans</a:t>
            </a:r>
            <a:r>
              <a:rPr lang="nl-NL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dirty="0" err="1"/>
              <a:t>Find</a:t>
            </a:r>
            <a:r>
              <a:rPr lang="nl-NL" dirty="0"/>
              <a:t> </a:t>
            </a:r>
            <a:r>
              <a:rPr lang="nl-NL" dirty="0" err="1"/>
              <a:t>paterns</a:t>
            </a:r>
            <a:r>
              <a:rPr lang="nl-NL" dirty="0"/>
              <a:t> (</a:t>
            </a:r>
            <a:r>
              <a:rPr lang="nl-NL" dirty="0" err="1"/>
              <a:t>relationships</a:t>
            </a:r>
            <a:r>
              <a:rPr lang="nl-NL" dirty="0"/>
              <a:t>) in </a:t>
            </a:r>
            <a:r>
              <a:rPr lang="nl-NL" dirty="0" err="1"/>
              <a:t>metabolic</a:t>
            </a:r>
            <a:r>
              <a:rPr lang="nl-NL" dirty="0"/>
              <a:t> content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bioactivity</a:t>
            </a:r>
            <a:endParaRPr lang="nl-NL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B390CF91-21DA-22D5-0A8B-4605E07508D0}"/>
              </a:ext>
            </a:extLst>
          </p:cNvPr>
          <p:cNvGrpSpPr/>
          <p:nvPr/>
        </p:nvGrpSpPr>
        <p:grpSpPr>
          <a:xfrm>
            <a:off x="5270068" y="2180880"/>
            <a:ext cx="6776364" cy="3542193"/>
            <a:chOff x="5270068" y="2180880"/>
            <a:chExt cx="6776364" cy="354219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62F41EC-292E-4158-0C63-85BD01A01A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2" t="1525" r="22752"/>
            <a:stretch/>
          </p:blipFill>
          <p:spPr bwMode="auto">
            <a:xfrm>
              <a:off x="5369340" y="2180880"/>
              <a:ext cx="6677092" cy="28149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0709FBAF-8784-08A4-AC6C-8C260F3C8B96}"/>
                </a:ext>
              </a:extLst>
            </p:cNvPr>
            <p:cNvSpPr txBox="1"/>
            <p:nvPr/>
          </p:nvSpPr>
          <p:spPr>
            <a:xfrm>
              <a:off x="8868339" y="5199853"/>
              <a:ext cx="31651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i="1" dirty="0" err="1"/>
                <a:t>Example</a:t>
              </a:r>
              <a:r>
                <a:rPr lang="nl-NL" sz="1400" i="1" dirty="0"/>
                <a:t> PSE </a:t>
              </a:r>
              <a:r>
                <a:rPr lang="nl-NL" sz="1400" i="1" dirty="0" err="1"/>
                <a:t>extracts</a:t>
              </a:r>
              <a:r>
                <a:rPr lang="nl-NL" sz="1400" i="1" dirty="0"/>
                <a:t> </a:t>
              </a:r>
              <a:r>
                <a:rPr lang="nl-NL" sz="1400" i="1" dirty="0" err="1"/>
                <a:t>analyzed</a:t>
              </a:r>
              <a:r>
                <a:rPr lang="nl-NL" sz="1400" i="1" dirty="0"/>
                <a:t> </a:t>
              </a:r>
              <a:r>
                <a:rPr lang="nl-NL" sz="1400" i="1" dirty="0" err="1"/>
                <a:t>by</a:t>
              </a:r>
              <a:r>
                <a:rPr lang="nl-NL" sz="1400" i="1" dirty="0"/>
                <a:t> GC-MS</a:t>
              </a:r>
            </a:p>
            <a:p>
              <a:pPr algn="r"/>
              <a:r>
                <a:rPr lang="nl-NL" sz="1400" i="1" dirty="0"/>
                <a:t>EFRO 3R </a:t>
              </a:r>
              <a:r>
                <a:rPr lang="nl-NL" sz="1400" i="1" dirty="0" err="1"/>
                <a:t>Toximeter</a:t>
              </a:r>
              <a:endParaRPr lang="nl-NL" sz="1400" i="1" dirty="0"/>
            </a:p>
          </p:txBody>
        </p:sp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8B6473A7-7487-5461-9BDD-EFE8189BABAE}"/>
                </a:ext>
              </a:extLst>
            </p:cNvPr>
            <p:cNvSpPr txBox="1"/>
            <p:nvPr/>
          </p:nvSpPr>
          <p:spPr>
            <a:xfrm>
              <a:off x="5270068" y="2180880"/>
              <a:ext cx="825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Extract 1</a:t>
              </a:r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A3D3747A-74CA-E38C-A477-F37A4696E6A5}"/>
                </a:ext>
              </a:extLst>
            </p:cNvPr>
            <p:cNvSpPr txBox="1"/>
            <p:nvPr/>
          </p:nvSpPr>
          <p:spPr>
            <a:xfrm>
              <a:off x="5278295" y="2972814"/>
              <a:ext cx="10800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400" dirty="0"/>
                <a:t>Extract 2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65086AAA-F40B-EE1A-E8C3-D2BC6E61A2BD}"/>
                </a:ext>
              </a:extLst>
            </p:cNvPr>
            <p:cNvSpPr txBox="1"/>
            <p:nvPr/>
          </p:nvSpPr>
          <p:spPr>
            <a:xfrm>
              <a:off x="5278295" y="3694112"/>
              <a:ext cx="8259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Extract 3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A9DE3F5F-5928-2062-2805-A7465CC1227D}"/>
                </a:ext>
              </a:extLst>
            </p:cNvPr>
            <p:cNvSpPr txBox="1"/>
            <p:nvPr/>
          </p:nvSpPr>
          <p:spPr>
            <a:xfrm>
              <a:off x="5278295" y="4319346"/>
              <a:ext cx="7264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dirty="0"/>
                <a:t>UVCB 1</a:t>
              </a:r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58D20288-E4CB-E65C-E26A-DD773D09B390}"/>
              </a:ext>
            </a:extLst>
          </p:cNvPr>
          <p:cNvSpPr/>
          <p:nvPr/>
        </p:nvSpPr>
        <p:spPr>
          <a:xfrm>
            <a:off x="192947" y="3934437"/>
            <a:ext cx="4798503" cy="12654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1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DCDAB5E-DEB9-D890-F11B-B311FD64A765}"/>
              </a:ext>
            </a:extLst>
          </p:cNvPr>
          <p:cNvSpPr txBox="1"/>
          <p:nvPr/>
        </p:nvSpPr>
        <p:spPr>
          <a:xfrm>
            <a:off x="620785" y="343949"/>
            <a:ext cx="8211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Pilot </a:t>
            </a:r>
            <a:r>
              <a:rPr lang="nl-NL" sz="4000" dirty="0" err="1"/>
              <a:t>Study</a:t>
            </a:r>
            <a:r>
              <a:rPr lang="nl-NL" sz="4000" dirty="0"/>
              <a:t> </a:t>
            </a:r>
            <a:r>
              <a:rPr lang="nl-NL" sz="4000" dirty="0" err="1"/>
              <a:t>metabolomics</a:t>
            </a:r>
            <a:r>
              <a:rPr lang="nl-NL" sz="4000" dirty="0"/>
              <a:t> in </a:t>
            </a:r>
            <a:r>
              <a:rPr lang="nl-NL" sz="4000" i="1" dirty="0"/>
              <a:t>C. elegans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0847516-61BB-0C02-91FD-09027CFC6BC4}"/>
              </a:ext>
            </a:extLst>
          </p:cNvPr>
          <p:cNvSpPr txBox="1"/>
          <p:nvPr/>
        </p:nvSpPr>
        <p:spPr>
          <a:xfrm>
            <a:off x="307704" y="2624858"/>
            <a:ext cx="1096530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000" dirty="0"/>
              <a:t>T</a:t>
            </a:r>
            <a:r>
              <a:rPr lang="nl-NL" sz="2400" dirty="0"/>
              <a:t>est </a:t>
            </a:r>
            <a:r>
              <a:rPr lang="nl-NL" sz="2400" dirty="0" err="1"/>
              <a:t>the</a:t>
            </a:r>
            <a:r>
              <a:rPr lang="nl-NL" sz="2400" dirty="0"/>
              <a:t> effect of </a:t>
            </a:r>
            <a:r>
              <a:rPr lang="nl-NL" sz="2400" dirty="0" err="1"/>
              <a:t>two</a:t>
            </a:r>
            <a:r>
              <a:rPr lang="nl-NL" sz="2400" dirty="0"/>
              <a:t> </a:t>
            </a:r>
            <a:r>
              <a:rPr lang="nl-NL" sz="2400" dirty="0" err="1"/>
              <a:t>toxic</a:t>
            </a:r>
            <a:r>
              <a:rPr lang="nl-NL" sz="2400" dirty="0"/>
              <a:t> </a:t>
            </a:r>
            <a:r>
              <a:rPr lang="nl-NL" sz="2400" dirty="0" err="1"/>
              <a:t>compounds</a:t>
            </a:r>
            <a:r>
              <a:rPr lang="nl-NL" sz="2400" dirty="0"/>
              <a:t> </a:t>
            </a:r>
            <a:r>
              <a:rPr lang="nl-NL" sz="2400" dirty="0" err="1"/>
              <a:t>Naphthalene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Indene</a:t>
            </a:r>
            <a:r>
              <a:rPr lang="nl-NL" sz="2400" dirty="0"/>
              <a:t> + </a:t>
            </a:r>
            <a:r>
              <a:rPr lang="nl-NL" sz="2400" dirty="0" err="1"/>
              <a:t>vehicles</a:t>
            </a:r>
            <a:r>
              <a:rPr lang="nl-NL" sz="2400" dirty="0"/>
              <a:t> (control)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10.000 L4-stage </a:t>
            </a:r>
            <a:r>
              <a:rPr lang="nl-NL" sz="2400" dirty="0" err="1"/>
              <a:t>nematodes</a:t>
            </a:r>
            <a:r>
              <a:rPr lang="nl-NL" sz="2400" dirty="0"/>
              <a:t> </a:t>
            </a:r>
            <a:r>
              <a:rPr lang="nl-NL" sz="2400" dirty="0" err="1"/>
              <a:t>cultivated</a:t>
            </a:r>
            <a:r>
              <a:rPr lang="nl-NL" sz="2400" dirty="0"/>
              <a:t> in liquid medium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/>
              <a:t>All</a:t>
            </a:r>
            <a:r>
              <a:rPr lang="nl-NL" sz="2400" dirty="0"/>
              <a:t> </a:t>
            </a:r>
            <a:r>
              <a:rPr lang="nl-NL" sz="2400" dirty="0" err="1"/>
              <a:t>exposures</a:t>
            </a:r>
            <a:r>
              <a:rPr lang="nl-NL" sz="2400" dirty="0"/>
              <a:t> in </a:t>
            </a:r>
            <a:r>
              <a:rPr lang="nl-NL" sz="2400" dirty="0" err="1"/>
              <a:t>triplicate</a:t>
            </a: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Exposure </a:t>
            </a:r>
            <a:r>
              <a:rPr lang="nl-NL" sz="2400" dirty="0" err="1"/>
              <a:t>times</a:t>
            </a:r>
            <a:r>
              <a:rPr lang="nl-NL" sz="2400" dirty="0"/>
              <a:t>: 24h, 48h </a:t>
            </a:r>
            <a:r>
              <a:rPr lang="nl-NL" sz="2400" dirty="0" err="1"/>
              <a:t>and</a:t>
            </a:r>
            <a:r>
              <a:rPr lang="nl-NL" sz="2400" dirty="0"/>
              <a:t> 72h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/>
              <a:t>Harvesting</a:t>
            </a:r>
            <a:r>
              <a:rPr lang="nl-NL" sz="2400" dirty="0"/>
              <a:t> </a:t>
            </a:r>
            <a:r>
              <a:rPr lang="nl-NL" sz="2400" dirty="0" err="1"/>
              <a:t>freeze-drying</a:t>
            </a:r>
            <a:r>
              <a:rPr lang="nl-NL" sz="2400" dirty="0"/>
              <a:t> </a:t>
            </a:r>
            <a:r>
              <a:rPr lang="nl-NL" sz="2400" dirty="0" err="1"/>
              <a:t>nematodes</a:t>
            </a: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/>
              <a:t>Extraction</a:t>
            </a:r>
            <a:r>
              <a:rPr lang="nl-NL" sz="2400" dirty="0"/>
              <a:t> 2-phase </a:t>
            </a:r>
            <a:r>
              <a:rPr lang="nl-NL" sz="2400" dirty="0" err="1"/>
              <a:t>to</a:t>
            </a:r>
            <a:r>
              <a:rPr lang="nl-NL" sz="2400" dirty="0"/>
              <a:t> extract </a:t>
            </a:r>
            <a:r>
              <a:rPr lang="nl-NL" sz="2400" dirty="0" err="1"/>
              <a:t>both</a:t>
            </a:r>
            <a:r>
              <a:rPr lang="nl-NL" sz="2400" dirty="0"/>
              <a:t> </a:t>
            </a:r>
            <a:r>
              <a:rPr lang="nl-NL" sz="2400" dirty="0" err="1"/>
              <a:t>polar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non-</a:t>
            </a:r>
            <a:r>
              <a:rPr lang="nl-NL" sz="2400" dirty="0" err="1"/>
              <a:t>polar</a:t>
            </a:r>
            <a:r>
              <a:rPr lang="nl-NL" sz="2400" dirty="0"/>
              <a:t> </a:t>
            </a:r>
            <a:r>
              <a:rPr lang="nl-NL" sz="2400" dirty="0" err="1"/>
              <a:t>metabolites</a:t>
            </a:r>
            <a:endParaRPr lang="nl-N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 err="1"/>
              <a:t>metabolic</a:t>
            </a:r>
            <a:r>
              <a:rPr lang="nl-NL" sz="2400" dirty="0"/>
              <a:t> </a:t>
            </a:r>
            <a:r>
              <a:rPr lang="nl-NL" sz="2400" dirty="0" err="1"/>
              <a:t>profiling</a:t>
            </a:r>
            <a:r>
              <a:rPr lang="nl-NL" sz="2400" dirty="0"/>
              <a:t> </a:t>
            </a:r>
            <a:r>
              <a:rPr lang="nl-NL" sz="2400" dirty="0" err="1"/>
              <a:t>extracts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means of GC-MS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400" dirty="0"/>
              <a:t>Data analysis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DF56148-D215-BA76-C54C-1E7B306F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32" y="1327042"/>
            <a:ext cx="1465071" cy="8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ne - Wikipedia">
            <a:extLst>
              <a:ext uri="{FF2B5EF4-FFF2-40B4-BE49-F238E27FC236}">
                <a16:creationId xmlns:a16="http://schemas.microsoft.com/office/drawing/2014/main" id="{845D4DAF-9D63-812A-1C1B-5231B954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76" y="1327042"/>
            <a:ext cx="1418423" cy="8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11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3C6147C5-3DD5-9212-B23C-483185B89F7F}"/>
              </a:ext>
            </a:extLst>
          </p:cNvPr>
          <p:cNvSpPr/>
          <p:nvPr/>
        </p:nvSpPr>
        <p:spPr>
          <a:xfrm>
            <a:off x="5344076" y="762790"/>
            <a:ext cx="2023781" cy="312165"/>
          </a:xfrm>
          <a:prstGeom prst="rect">
            <a:avLst/>
          </a:prstGeom>
          <a:solidFill>
            <a:srgbClr val="E7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45D2364-8FB3-71F6-4BAE-69BC760320D5}"/>
              </a:ext>
            </a:extLst>
          </p:cNvPr>
          <p:cNvSpPr/>
          <p:nvPr/>
        </p:nvSpPr>
        <p:spPr>
          <a:xfrm>
            <a:off x="3320295" y="767350"/>
            <a:ext cx="2023781" cy="312165"/>
          </a:xfrm>
          <a:prstGeom prst="rect">
            <a:avLst/>
          </a:prstGeom>
          <a:solidFill>
            <a:srgbClr val="BB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C2BF0BBE-DD1F-C704-4437-7947142767BF}"/>
              </a:ext>
            </a:extLst>
          </p:cNvPr>
          <p:cNvGrpSpPr/>
          <p:nvPr/>
        </p:nvGrpSpPr>
        <p:grpSpPr>
          <a:xfrm>
            <a:off x="1834334" y="1854341"/>
            <a:ext cx="3987626" cy="3737750"/>
            <a:chOff x="1120028" y="1443190"/>
            <a:chExt cx="4464062" cy="4464062"/>
          </a:xfrm>
        </p:grpSpPr>
        <p:pic>
          <p:nvPicPr>
            <p:cNvPr id="5" name="Picture 2" descr="PCAScore2DImage">
              <a:extLst>
                <a:ext uri="{FF2B5EF4-FFF2-40B4-BE49-F238E27FC236}">
                  <a16:creationId xmlns:a16="http://schemas.microsoft.com/office/drawing/2014/main" id="{75D68817-3BB6-1E98-12BD-4C073D2C80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028" y="1443190"/>
              <a:ext cx="4464062" cy="4464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EA391BB5-F490-FBD2-0198-E20E71CA86DD}"/>
                </a:ext>
              </a:extLst>
            </p:cNvPr>
            <p:cNvSpPr txBox="1"/>
            <p:nvPr/>
          </p:nvSpPr>
          <p:spPr>
            <a:xfrm>
              <a:off x="3743365" y="3958617"/>
              <a:ext cx="627650" cy="33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/>
                <a:t>72 hr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7321EEA6-284B-C7F7-B49B-E1B7D2720157}"/>
                </a:ext>
              </a:extLst>
            </p:cNvPr>
            <p:cNvSpPr txBox="1"/>
            <p:nvPr/>
          </p:nvSpPr>
          <p:spPr>
            <a:xfrm>
              <a:off x="4222623" y="3283696"/>
              <a:ext cx="627650" cy="33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/>
                <a:t>48 hr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8DA5DFD6-0388-9541-6492-2EC89DB08E6B}"/>
                </a:ext>
              </a:extLst>
            </p:cNvPr>
            <p:cNvSpPr txBox="1"/>
            <p:nvPr/>
          </p:nvSpPr>
          <p:spPr>
            <a:xfrm>
              <a:off x="4579733" y="2728950"/>
              <a:ext cx="627650" cy="330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/>
                <a:t>24 hr</a:t>
              </a:r>
            </a:p>
          </p:txBody>
        </p:sp>
        <p:sp>
          <p:nvSpPr>
            <p:cNvPr id="9" name="Down Arrow 11">
              <a:extLst>
                <a:ext uri="{FF2B5EF4-FFF2-40B4-BE49-F238E27FC236}">
                  <a16:creationId xmlns:a16="http://schemas.microsoft.com/office/drawing/2014/main" id="{2414D899-4C1C-20DF-4A84-18B60EDCDEA9}"/>
                </a:ext>
              </a:extLst>
            </p:cNvPr>
            <p:cNvSpPr/>
            <p:nvPr/>
          </p:nvSpPr>
          <p:spPr>
            <a:xfrm rot="2198120">
              <a:off x="4355458" y="3139403"/>
              <a:ext cx="487415" cy="219606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8AD89E5E-10EA-2D05-9161-746A7CF85F10}"/>
              </a:ext>
            </a:extLst>
          </p:cNvPr>
          <p:cNvSpPr txBox="1"/>
          <p:nvPr/>
        </p:nvSpPr>
        <p:spPr>
          <a:xfrm>
            <a:off x="3676084" y="740961"/>
            <a:ext cx="331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group A: vehicle        group B: treated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16C9676E-025B-35F2-DA95-E950D9DC0DF0}"/>
              </a:ext>
            </a:extLst>
          </p:cNvPr>
          <p:cNvSpPr txBox="1"/>
          <p:nvPr/>
        </p:nvSpPr>
        <p:spPr>
          <a:xfrm>
            <a:off x="1909835" y="1397319"/>
            <a:ext cx="233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* Non-polar fraction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8A4C8CBD-6C14-9081-A168-AEC49CAB53E0}"/>
              </a:ext>
            </a:extLst>
          </p:cNvPr>
          <p:cNvSpPr txBox="1"/>
          <p:nvPr/>
        </p:nvSpPr>
        <p:spPr>
          <a:xfrm>
            <a:off x="7033186" y="1397319"/>
            <a:ext cx="180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* Polar fraction</a:t>
            </a:r>
          </a:p>
        </p:txBody>
      </p:sp>
      <p:pic>
        <p:nvPicPr>
          <p:cNvPr id="13" name="Picture 4" descr="PCAScore2DImage">
            <a:extLst>
              <a:ext uri="{FF2B5EF4-FFF2-40B4-BE49-F238E27FC236}">
                <a16:creationId xmlns:a16="http://schemas.microsoft.com/office/drawing/2014/main" id="{F20971E1-BE1C-662B-9A17-1DD7771BC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88" y="1854341"/>
            <a:ext cx="3737750" cy="373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6335B3D-983B-2696-DBD3-10CE7C481B53}"/>
              </a:ext>
            </a:extLst>
          </p:cNvPr>
          <p:cNvSpPr txBox="1"/>
          <p:nvPr/>
        </p:nvSpPr>
        <p:spPr>
          <a:xfrm>
            <a:off x="1619075" y="258890"/>
            <a:ext cx="709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Results</a:t>
            </a:r>
            <a:r>
              <a:rPr lang="nl-NL" sz="2800" dirty="0"/>
              <a:t>: 1. PCA analysis </a:t>
            </a:r>
            <a:r>
              <a:rPr lang="nl-NL" sz="2800" dirty="0" err="1"/>
              <a:t>Naphthalene</a:t>
            </a:r>
            <a:r>
              <a:rPr lang="nl-NL" sz="2800" dirty="0"/>
              <a:t> treatment</a:t>
            </a:r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A0DDDC5F-51D9-B29C-E1EC-AE07F48A53DE}"/>
              </a:ext>
            </a:extLst>
          </p:cNvPr>
          <p:cNvGrpSpPr/>
          <p:nvPr/>
        </p:nvGrpSpPr>
        <p:grpSpPr>
          <a:xfrm>
            <a:off x="1069773" y="2441196"/>
            <a:ext cx="3855022" cy="3707248"/>
            <a:chOff x="1069773" y="2441196"/>
            <a:chExt cx="3855022" cy="3707248"/>
          </a:xfrm>
        </p:grpSpPr>
        <p:cxnSp>
          <p:nvCxnSpPr>
            <p:cNvPr id="15" name="Rechte verbindingslijn met pijl 14">
              <a:extLst>
                <a:ext uri="{FF2B5EF4-FFF2-40B4-BE49-F238E27FC236}">
                  <a16:creationId xmlns:a16="http://schemas.microsoft.com/office/drawing/2014/main" id="{0362C69F-49EA-EC81-F3EE-DBE25AF88C54}"/>
                </a:ext>
              </a:extLst>
            </p:cNvPr>
            <p:cNvCxnSpPr/>
            <p:nvPr/>
          </p:nvCxnSpPr>
          <p:spPr>
            <a:xfrm>
              <a:off x="1459685" y="2441196"/>
              <a:ext cx="0" cy="2499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>
              <a:extLst>
                <a:ext uri="{FF2B5EF4-FFF2-40B4-BE49-F238E27FC236}">
                  <a16:creationId xmlns:a16="http://schemas.microsoft.com/office/drawing/2014/main" id="{78C60E0F-ABEB-F059-80F3-72B8AB89188D}"/>
                </a:ext>
              </a:extLst>
            </p:cNvPr>
            <p:cNvCxnSpPr/>
            <p:nvPr/>
          </p:nvCxnSpPr>
          <p:spPr>
            <a:xfrm>
              <a:off x="3218094" y="5805182"/>
              <a:ext cx="17067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32350197-A095-9244-97E9-1ED1D3A29331}"/>
                </a:ext>
              </a:extLst>
            </p:cNvPr>
            <p:cNvSpPr txBox="1"/>
            <p:nvPr/>
          </p:nvSpPr>
          <p:spPr>
            <a:xfrm rot="16200000">
              <a:off x="209473" y="3443525"/>
              <a:ext cx="2089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Time (development)</a:t>
              </a:r>
            </a:p>
          </p:txBody>
        </p:sp>
        <p:sp>
          <p:nvSpPr>
            <p:cNvPr id="18" name="Tekstvak 17">
              <a:extLst>
                <a:ext uri="{FF2B5EF4-FFF2-40B4-BE49-F238E27FC236}">
                  <a16:creationId xmlns:a16="http://schemas.microsoft.com/office/drawing/2014/main" id="{1080171F-0566-53B9-B31D-AD5C494F3005}"/>
                </a:ext>
              </a:extLst>
            </p:cNvPr>
            <p:cNvSpPr txBox="1"/>
            <p:nvPr/>
          </p:nvSpPr>
          <p:spPr>
            <a:xfrm>
              <a:off x="3429534" y="5779112"/>
              <a:ext cx="1028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Toxicicity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4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A8C00-1BD4-55A4-C80F-3C8FA952CC55}"/>
              </a:ext>
            </a:extLst>
          </p:cNvPr>
          <p:cNvSpPr txBox="1"/>
          <p:nvPr/>
        </p:nvSpPr>
        <p:spPr>
          <a:xfrm>
            <a:off x="1807803" y="866260"/>
            <a:ext cx="1837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9,12-Octadecadienoic acid</a:t>
            </a:r>
          </a:p>
        </p:txBody>
      </p:sp>
      <p:pic>
        <p:nvPicPr>
          <p:cNvPr id="3" name="Picture 2" descr="FeatureImage">
            <a:extLst>
              <a:ext uri="{FF2B5EF4-FFF2-40B4-BE49-F238E27FC236}">
                <a16:creationId xmlns:a16="http://schemas.microsoft.com/office/drawing/2014/main" id="{8C489C7F-634B-2A29-4CFF-C0DEEC6F0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4"/>
          <a:stretch/>
        </p:blipFill>
        <p:spPr bwMode="auto">
          <a:xfrm>
            <a:off x="1807803" y="1187526"/>
            <a:ext cx="1837426" cy="215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1FD65D-5435-BF9D-E510-9EEBDF9642E3}"/>
              </a:ext>
            </a:extLst>
          </p:cNvPr>
          <p:cNvSpPr txBox="1"/>
          <p:nvPr/>
        </p:nvSpPr>
        <p:spPr>
          <a:xfrm>
            <a:off x="4058087" y="878522"/>
            <a:ext cx="1500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1-Heptatriacotanol</a:t>
            </a:r>
          </a:p>
        </p:txBody>
      </p:sp>
      <p:pic>
        <p:nvPicPr>
          <p:cNvPr id="5" name="Picture 6" descr="FeatureImage">
            <a:extLst>
              <a:ext uri="{FF2B5EF4-FFF2-40B4-BE49-F238E27FC236}">
                <a16:creationId xmlns:a16="http://schemas.microsoft.com/office/drawing/2014/main" id="{65A14B72-CC1D-11A3-C07F-72E134EB8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5"/>
          <a:stretch/>
        </p:blipFill>
        <p:spPr bwMode="auto">
          <a:xfrm>
            <a:off x="3810933" y="1155521"/>
            <a:ext cx="1748133" cy="21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FeatureImage">
            <a:extLst>
              <a:ext uri="{FF2B5EF4-FFF2-40B4-BE49-F238E27FC236}">
                <a16:creationId xmlns:a16="http://schemas.microsoft.com/office/drawing/2014/main" id="{41508326-D89D-7DF9-5868-8C8B6BEFA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84"/>
          <a:stretch/>
        </p:blipFill>
        <p:spPr bwMode="auto">
          <a:xfrm>
            <a:off x="5717158" y="1166277"/>
            <a:ext cx="1785423" cy="21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D3A49E5-0BBC-E921-F69F-4543FDE3B7A8}"/>
              </a:ext>
            </a:extLst>
          </p:cNvPr>
          <p:cNvSpPr txBox="1"/>
          <p:nvPr/>
        </p:nvSpPr>
        <p:spPr>
          <a:xfrm>
            <a:off x="5810076" y="870731"/>
            <a:ext cx="1851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1,25-Dihydroxyvitamin D3</a:t>
            </a:r>
          </a:p>
        </p:txBody>
      </p:sp>
      <p:pic>
        <p:nvPicPr>
          <p:cNvPr id="9" name="Picture 12" descr="FeatureImage">
            <a:extLst>
              <a:ext uri="{FF2B5EF4-FFF2-40B4-BE49-F238E27FC236}">
                <a16:creationId xmlns:a16="http://schemas.microsoft.com/office/drawing/2014/main" id="{87A697F0-8141-4ECC-8C8D-C0490AC41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75"/>
          <a:stretch/>
        </p:blipFill>
        <p:spPr bwMode="auto">
          <a:xfrm>
            <a:off x="7660673" y="1166277"/>
            <a:ext cx="1693779" cy="21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FeatureImage">
            <a:extLst>
              <a:ext uri="{FF2B5EF4-FFF2-40B4-BE49-F238E27FC236}">
                <a16:creationId xmlns:a16="http://schemas.microsoft.com/office/drawing/2014/main" id="{B869DC11-4C29-69D7-0EFB-DCBB065AC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86"/>
          <a:stretch/>
        </p:blipFill>
        <p:spPr bwMode="auto">
          <a:xfrm>
            <a:off x="9512543" y="1208775"/>
            <a:ext cx="1710368" cy="211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929CED97-317B-4F56-FDF4-6EF90F70FD1F}"/>
              </a:ext>
            </a:extLst>
          </p:cNvPr>
          <p:cNvSpPr txBox="1"/>
          <p:nvPr/>
        </p:nvSpPr>
        <p:spPr>
          <a:xfrm>
            <a:off x="8038750" y="878414"/>
            <a:ext cx="1247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Oleic Acid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9C0998D-017D-8BB3-4B45-F4FB796715AE}"/>
              </a:ext>
            </a:extLst>
          </p:cNvPr>
          <p:cNvSpPr txBox="1"/>
          <p:nvPr/>
        </p:nvSpPr>
        <p:spPr>
          <a:xfrm>
            <a:off x="9120967" y="866259"/>
            <a:ext cx="2645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cis-5,8,11,14,17-Eicosapentaenoic acid</a:t>
            </a:r>
          </a:p>
        </p:txBody>
      </p:sp>
      <p:pic>
        <p:nvPicPr>
          <p:cNvPr id="15" name="Picture 20" descr="FeatureImage">
            <a:extLst>
              <a:ext uri="{FF2B5EF4-FFF2-40B4-BE49-F238E27FC236}">
                <a16:creationId xmlns:a16="http://schemas.microsoft.com/office/drawing/2014/main" id="{B120712D-CE18-3EB2-A695-74213D24D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12" b="5109"/>
          <a:stretch/>
        </p:blipFill>
        <p:spPr bwMode="auto">
          <a:xfrm>
            <a:off x="1807803" y="3879109"/>
            <a:ext cx="1907871" cy="215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37B32EB5-21AF-132F-464A-1E1DF50912DE}"/>
              </a:ext>
            </a:extLst>
          </p:cNvPr>
          <p:cNvSpPr txBox="1"/>
          <p:nvPr/>
        </p:nvSpPr>
        <p:spPr>
          <a:xfrm>
            <a:off x="2078585" y="3462519"/>
            <a:ext cx="1566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cis-4-Aminocyclo</a:t>
            </a:r>
          </a:p>
          <a:p>
            <a:r>
              <a:rPr lang="en-GB" sz="1200" dirty="0" err="1"/>
              <a:t>hexanecarboxylic</a:t>
            </a:r>
            <a:r>
              <a:rPr lang="en-GB" sz="1200" dirty="0"/>
              <a:t> acid</a:t>
            </a:r>
          </a:p>
        </p:txBody>
      </p:sp>
      <p:pic>
        <p:nvPicPr>
          <p:cNvPr id="18" name="Picture 4" descr="FeatureImage">
            <a:extLst>
              <a:ext uri="{FF2B5EF4-FFF2-40B4-BE49-F238E27FC236}">
                <a16:creationId xmlns:a16="http://schemas.microsoft.com/office/drawing/2014/main" id="{97D1F9BC-5C3C-903E-2203-F924D852C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9"/>
          <a:stretch/>
        </p:blipFill>
        <p:spPr bwMode="auto">
          <a:xfrm>
            <a:off x="3747931" y="3882504"/>
            <a:ext cx="1907871" cy="225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AF3966FF-76D3-D934-1B7F-8A518891F6EE}"/>
              </a:ext>
            </a:extLst>
          </p:cNvPr>
          <p:cNvSpPr txBox="1"/>
          <p:nvPr/>
        </p:nvSpPr>
        <p:spPr>
          <a:xfrm>
            <a:off x="4449872" y="3581874"/>
            <a:ext cx="7174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glucose</a:t>
            </a:r>
            <a:endParaRPr lang="en-GB" sz="1200" dirty="0"/>
          </a:p>
        </p:txBody>
      </p:sp>
      <p:pic>
        <p:nvPicPr>
          <p:cNvPr id="21" name="Picture 18" descr="FeatureImage">
            <a:extLst>
              <a:ext uri="{FF2B5EF4-FFF2-40B4-BE49-F238E27FC236}">
                <a16:creationId xmlns:a16="http://schemas.microsoft.com/office/drawing/2014/main" id="{FB271533-40C7-9D55-29E4-D95FC2151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1"/>
          <a:stretch/>
        </p:blipFill>
        <p:spPr bwMode="auto">
          <a:xfrm>
            <a:off x="5737630" y="3841366"/>
            <a:ext cx="1851870" cy="228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A69E0E4D-07DA-0AF7-08BA-02529E551E9F}"/>
              </a:ext>
            </a:extLst>
          </p:cNvPr>
          <p:cNvSpPr txBox="1"/>
          <p:nvPr/>
        </p:nvSpPr>
        <p:spPr>
          <a:xfrm>
            <a:off x="6313415" y="3602110"/>
            <a:ext cx="8451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trehalose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AC686C3-913B-F7F3-862C-98D086ACDD81}"/>
              </a:ext>
            </a:extLst>
          </p:cNvPr>
          <p:cNvSpPr txBox="1"/>
          <p:nvPr/>
        </p:nvSpPr>
        <p:spPr>
          <a:xfrm>
            <a:off x="8159850" y="3602110"/>
            <a:ext cx="937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galactose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18B849A-3209-9B9B-8943-EF43C3877332}"/>
              </a:ext>
            </a:extLst>
          </p:cNvPr>
          <p:cNvSpPr txBox="1"/>
          <p:nvPr/>
        </p:nvSpPr>
        <p:spPr>
          <a:xfrm>
            <a:off x="10065504" y="3606585"/>
            <a:ext cx="1289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fructose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0F9A457C-2D6A-33C6-CCE2-F050D4EEB85C}"/>
              </a:ext>
            </a:extLst>
          </p:cNvPr>
          <p:cNvSpPr txBox="1"/>
          <p:nvPr/>
        </p:nvSpPr>
        <p:spPr>
          <a:xfrm>
            <a:off x="356491" y="1744910"/>
            <a:ext cx="129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Non-</a:t>
            </a:r>
            <a:r>
              <a:rPr lang="nl-NL" dirty="0" err="1"/>
              <a:t>polar</a:t>
            </a:r>
            <a:endParaRPr lang="nl-NL" dirty="0"/>
          </a:p>
          <a:p>
            <a:r>
              <a:rPr lang="nl-NL" dirty="0" err="1"/>
              <a:t>metabolites</a:t>
            </a:r>
            <a:endParaRPr lang="nl-NL" dirty="0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57898A90-00D9-66B7-B1EE-BC45098A2C4C}"/>
              </a:ext>
            </a:extLst>
          </p:cNvPr>
          <p:cNvSpPr txBox="1"/>
          <p:nvPr/>
        </p:nvSpPr>
        <p:spPr>
          <a:xfrm>
            <a:off x="342777" y="4572000"/>
            <a:ext cx="129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Polar</a:t>
            </a:r>
            <a:r>
              <a:rPr lang="nl-NL" dirty="0"/>
              <a:t> </a:t>
            </a:r>
          </a:p>
          <a:p>
            <a:r>
              <a:rPr lang="nl-NL" dirty="0" err="1"/>
              <a:t>metabolites</a:t>
            </a:r>
            <a:endParaRPr lang="nl-NL" dirty="0"/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CE9897B5-BB7C-1D6B-A0DA-E51C74D17B8A}"/>
              </a:ext>
            </a:extLst>
          </p:cNvPr>
          <p:cNvSpPr txBox="1"/>
          <p:nvPr/>
        </p:nvSpPr>
        <p:spPr>
          <a:xfrm>
            <a:off x="1807803" y="-24581"/>
            <a:ext cx="8772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Key</a:t>
            </a:r>
            <a:r>
              <a:rPr lang="nl-NL" sz="2800" dirty="0"/>
              <a:t> </a:t>
            </a:r>
            <a:r>
              <a:rPr lang="nl-NL" sz="2800" dirty="0" err="1"/>
              <a:t>metabolites</a:t>
            </a:r>
            <a:r>
              <a:rPr lang="nl-NL" sz="2800" dirty="0"/>
              <a:t> changes </a:t>
            </a:r>
            <a:r>
              <a:rPr lang="nl-NL" sz="2800" dirty="0" err="1"/>
              <a:t>after</a:t>
            </a:r>
            <a:r>
              <a:rPr lang="nl-NL" sz="2800" dirty="0"/>
              <a:t> treatment </a:t>
            </a:r>
            <a:r>
              <a:rPr lang="nl-NL" sz="2800" dirty="0" err="1"/>
              <a:t>with</a:t>
            </a:r>
            <a:r>
              <a:rPr lang="nl-NL" sz="2800" dirty="0"/>
              <a:t> </a:t>
            </a:r>
            <a:r>
              <a:rPr lang="nl-NL" sz="2800" dirty="0" err="1"/>
              <a:t>naphthalene</a:t>
            </a:r>
            <a:endParaRPr lang="nl-NL" sz="2800" dirty="0"/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725BE157-7D48-B3AD-E170-753A9FFCFC76}"/>
              </a:ext>
            </a:extLst>
          </p:cNvPr>
          <p:cNvSpPr/>
          <p:nvPr/>
        </p:nvSpPr>
        <p:spPr>
          <a:xfrm>
            <a:off x="4058087" y="498639"/>
            <a:ext cx="1403146" cy="260113"/>
          </a:xfrm>
          <a:prstGeom prst="rect">
            <a:avLst/>
          </a:prstGeom>
          <a:solidFill>
            <a:srgbClr val="25A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vehicle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C641C22E-A1FE-7204-DB34-D342D1D6F9E2}"/>
              </a:ext>
            </a:extLst>
          </p:cNvPr>
          <p:cNvSpPr/>
          <p:nvPr/>
        </p:nvSpPr>
        <p:spPr>
          <a:xfrm>
            <a:off x="5461233" y="498639"/>
            <a:ext cx="1500979" cy="260113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treatment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767D3EA7-1B5D-B082-E970-E89DE595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863" y="138868"/>
            <a:ext cx="944175" cy="5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eatureImage">
            <a:extLst>
              <a:ext uri="{FF2B5EF4-FFF2-40B4-BE49-F238E27FC236}">
                <a16:creationId xmlns:a16="http://schemas.microsoft.com/office/drawing/2014/main" id="{AA9FFA53-9EB2-866F-4F13-F7A1B34C0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48" b="4795"/>
          <a:stretch/>
        </p:blipFill>
        <p:spPr bwMode="auto">
          <a:xfrm>
            <a:off x="7677758" y="3851643"/>
            <a:ext cx="1817396" cy="21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eatureImage">
            <a:extLst>
              <a:ext uri="{FF2B5EF4-FFF2-40B4-BE49-F238E27FC236}">
                <a16:creationId xmlns:a16="http://schemas.microsoft.com/office/drawing/2014/main" id="{620FE1D7-D85A-6472-3C47-0C1A021C2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6"/>
          <a:stretch/>
        </p:blipFill>
        <p:spPr bwMode="auto">
          <a:xfrm>
            <a:off x="9583411" y="3876341"/>
            <a:ext cx="1817396" cy="2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6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B1EF4C56-62AD-F4F6-3D29-81CF21CA5B56}"/>
              </a:ext>
            </a:extLst>
          </p:cNvPr>
          <p:cNvSpPr/>
          <p:nvPr/>
        </p:nvSpPr>
        <p:spPr>
          <a:xfrm>
            <a:off x="5344076" y="762790"/>
            <a:ext cx="2023781" cy="312165"/>
          </a:xfrm>
          <a:prstGeom prst="rect">
            <a:avLst/>
          </a:prstGeom>
          <a:solidFill>
            <a:srgbClr val="E7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909B7E2-0EE5-AA52-FC13-2134CF61D50C}"/>
              </a:ext>
            </a:extLst>
          </p:cNvPr>
          <p:cNvSpPr/>
          <p:nvPr/>
        </p:nvSpPr>
        <p:spPr>
          <a:xfrm>
            <a:off x="3320295" y="767350"/>
            <a:ext cx="2023781" cy="312165"/>
          </a:xfrm>
          <a:prstGeom prst="rect">
            <a:avLst/>
          </a:prstGeom>
          <a:solidFill>
            <a:srgbClr val="BBE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DBEAE648-FA2D-0243-0BB7-33DF1564681B}"/>
              </a:ext>
            </a:extLst>
          </p:cNvPr>
          <p:cNvSpPr txBox="1"/>
          <p:nvPr/>
        </p:nvSpPr>
        <p:spPr>
          <a:xfrm>
            <a:off x="3676084" y="740961"/>
            <a:ext cx="3319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/>
              <a:t>group A: vehicle        group B: treated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9F5EAA0-EEEB-D156-069C-A72FC32FDD36}"/>
              </a:ext>
            </a:extLst>
          </p:cNvPr>
          <p:cNvSpPr txBox="1"/>
          <p:nvPr/>
        </p:nvSpPr>
        <p:spPr>
          <a:xfrm>
            <a:off x="1909835" y="1397319"/>
            <a:ext cx="2335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* Non-polar fraction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440A0252-E0A8-221B-82CC-5FCF0E29AECF}"/>
              </a:ext>
            </a:extLst>
          </p:cNvPr>
          <p:cNvSpPr txBox="1"/>
          <p:nvPr/>
        </p:nvSpPr>
        <p:spPr>
          <a:xfrm>
            <a:off x="7033186" y="1397319"/>
            <a:ext cx="180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* Polar fraction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FBB4550-4D8B-C061-4954-B5BAD9767CCE}"/>
              </a:ext>
            </a:extLst>
          </p:cNvPr>
          <p:cNvSpPr txBox="1"/>
          <p:nvPr/>
        </p:nvSpPr>
        <p:spPr>
          <a:xfrm>
            <a:off x="2038525" y="263907"/>
            <a:ext cx="621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Results</a:t>
            </a:r>
            <a:r>
              <a:rPr lang="nl-NL" sz="2800" dirty="0"/>
              <a:t>: 2. PCA analysis </a:t>
            </a:r>
            <a:r>
              <a:rPr lang="nl-NL" sz="2800" dirty="0" err="1"/>
              <a:t>Indene</a:t>
            </a:r>
            <a:r>
              <a:rPr lang="nl-NL" sz="2800" dirty="0"/>
              <a:t> treatment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FA0A8-6D6D-C7E4-C0ED-96535A25F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97" y="1895361"/>
            <a:ext cx="3716874" cy="3716874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925A2C1-933A-E2A4-05E7-C32221FF5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5361"/>
            <a:ext cx="3716874" cy="37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A253AF5-4A6E-6216-F8C8-923A9332A13B}"/>
              </a:ext>
            </a:extLst>
          </p:cNvPr>
          <p:cNvSpPr txBox="1"/>
          <p:nvPr/>
        </p:nvSpPr>
        <p:spPr>
          <a:xfrm>
            <a:off x="1807803" y="-24581"/>
            <a:ext cx="794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Key</a:t>
            </a:r>
            <a:r>
              <a:rPr lang="nl-NL" sz="2800" dirty="0"/>
              <a:t> </a:t>
            </a:r>
            <a:r>
              <a:rPr lang="nl-NL" sz="2800" dirty="0" err="1"/>
              <a:t>metabolites</a:t>
            </a:r>
            <a:r>
              <a:rPr lang="nl-NL" sz="2800" dirty="0"/>
              <a:t> changes </a:t>
            </a:r>
            <a:r>
              <a:rPr lang="nl-NL" sz="2800" dirty="0" err="1"/>
              <a:t>after</a:t>
            </a:r>
            <a:r>
              <a:rPr lang="nl-NL" sz="2800" dirty="0"/>
              <a:t> treatment </a:t>
            </a:r>
            <a:r>
              <a:rPr lang="nl-NL" sz="2800" dirty="0" err="1"/>
              <a:t>with</a:t>
            </a:r>
            <a:r>
              <a:rPr lang="nl-NL" sz="2800" dirty="0"/>
              <a:t> </a:t>
            </a:r>
            <a:r>
              <a:rPr lang="nl-NL" sz="2800" dirty="0" err="1"/>
              <a:t>Indene</a:t>
            </a:r>
            <a:endParaRPr lang="nl-NL" sz="28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7E3B1E0-59E7-0877-CD55-E185B8BCB752}"/>
              </a:ext>
            </a:extLst>
          </p:cNvPr>
          <p:cNvSpPr/>
          <p:nvPr/>
        </p:nvSpPr>
        <p:spPr>
          <a:xfrm>
            <a:off x="4058087" y="498639"/>
            <a:ext cx="1403146" cy="260113"/>
          </a:xfrm>
          <a:prstGeom prst="rect">
            <a:avLst/>
          </a:prstGeom>
          <a:solidFill>
            <a:srgbClr val="25A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vehicle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892B9DE-3B3A-CF1A-D5B2-7FC2EC6CBDF2}"/>
              </a:ext>
            </a:extLst>
          </p:cNvPr>
          <p:cNvSpPr/>
          <p:nvPr/>
        </p:nvSpPr>
        <p:spPr>
          <a:xfrm>
            <a:off x="5461233" y="498639"/>
            <a:ext cx="1500979" cy="260113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treatment</a:t>
            </a:r>
          </a:p>
        </p:txBody>
      </p:sp>
      <p:pic>
        <p:nvPicPr>
          <p:cNvPr id="7" name="Picture 4" descr="Indene - Wikipedia">
            <a:extLst>
              <a:ext uri="{FF2B5EF4-FFF2-40B4-BE49-F238E27FC236}">
                <a16:creationId xmlns:a16="http://schemas.microsoft.com/office/drawing/2014/main" id="{07F5292C-684A-4748-F0FE-BCC5C61B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230" y="127389"/>
            <a:ext cx="1052025" cy="65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DBF1F3-88CC-FB53-EB75-1B2DBB3D4736}"/>
              </a:ext>
            </a:extLst>
          </p:cNvPr>
          <p:cNvSpPr txBox="1"/>
          <p:nvPr/>
        </p:nvSpPr>
        <p:spPr>
          <a:xfrm>
            <a:off x="2447122" y="874760"/>
            <a:ext cx="812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Fructose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02B87379-C359-947E-D30D-BD66D09ACA8B}"/>
              </a:ext>
            </a:extLst>
          </p:cNvPr>
          <p:cNvSpPr txBox="1"/>
          <p:nvPr/>
        </p:nvSpPr>
        <p:spPr>
          <a:xfrm>
            <a:off x="4399427" y="874760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D-Mannose</a:t>
            </a:r>
            <a:endParaRPr lang="en-GB" sz="1400" dirty="0"/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1C78707D-31EE-D706-E589-63B34A935F31}"/>
              </a:ext>
            </a:extLst>
          </p:cNvPr>
          <p:cNvSpPr txBox="1"/>
          <p:nvPr/>
        </p:nvSpPr>
        <p:spPr>
          <a:xfrm>
            <a:off x="6467539" y="861607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Malic acid</a:t>
            </a:r>
            <a:endParaRPr lang="id-ID" sz="1400" dirty="0"/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08968FA5-C6E0-144E-9E28-1221867F968B}"/>
              </a:ext>
            </a:extLst>
          </p:cNvPr>
          <p:cNvSpPr txBox="1"/>
          <p:nvPr/>
        </p:nvSpPr>
        <p:spPr>
          <a:xfrm>
            <a:off x="5815244" y="3490900"/>
            <a:ext cx="92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L-Tyrosine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18D6FCDF-F4AD-CC4C-11EA-231C6B6CBD3E}"/>
              </a:ext>
            </a:extLst>
          </p:cNvPr>
          <p:cNvSpPr txBox="1"/>
          <p:nvPr/>
        </p:nvSpPr>
        <p:spPr>
          <a:xfrm>
            <a:off x="8062989" y="874760"/>
            <a:ext cx="208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alpha.-D-</a:t>
            </a:r>
            <a:r>
              <a:rPr lang="en-GB" sz="1400" dirty="0" err="1"/>
              <a:t>Galactopyranose</a:t>
            </a:r>
            <a:endParaRPr lang="en-GB" sz="1400" dirty="0"/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CEBCA8CF-A2D9-55ED-7FB9-FD9A89370514}"/>
              </a:ext>
            </a:extLst>
          </p:cNvPr>
          <p:cNvSpPr txBox="1"/>
          <p:nvPr/>
        </p:nvSpPr>
        <p:spPr>
          <a:xfrm>
            <a:off x="3968791" y="3490900"/>
            <a:ext cx="761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L-</a:t>
            </a:r>
            <a:r>
              <a:rPr lang="en-GB" sz="1400" dirty="0" err="1"/>
              <a:t>Valine</a:t>
            </a:r>
            <a:endParaRPr lang="en-GB" sz="1400" dirty="0"/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9AD2DE94-CA44-6D5C-97A1-118F03EBEA3B}"/>
              </a:ext>
            </a:extLst>
          </p:cNvPr>
          <p:cNvSpPr txBox="1"/>
          <p:nvPr/>
        </p:nvSpPr>
        <p:spPr>
          <a:xfrm>
            <a:off x="7457007" y="3478223"/>
            <a:ext cx="1341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L-Phenylalanine</a:t>
            </a:r>
            <a:endParaRPr lang="en-GB" sz="1400" dirty="0"/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8C52601F-B87F-C4B9-19CA-704333A41A73}"/>
              </a:ext>
            </a:extLst>
          </p:cNvPr>
          <p:cNvSpPr txBox="1"/>
          <p:nvPr/>
        </p:nvSpPr>
        <p:spPr>
          <a:xfrm>
            <a:off x="9610576" y="3475200"/>
            <a:ext cx="11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L-Tryptophan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77B0C18-55D5-A5F9-F1A3-807A1C17D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5"/>
          <a:stretch/>
        </p:blipFill>
        <p:spPr>
          <a:xfrm>
            <a:off x="2021054" y="1328430"/>
            <a:ext cx="1519634" cy="1888748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BBFC017C-B7AC-6C01-2639-FBCD3FCF44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409"/>
          <a:stretch/>
        </p:blipFill>
        <p:spPr>
          <a:xfrm>
            <a:off x="4114963" y="1311114"/>
            <a:ext cx="1532579" cy="1894850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F4DAAAF8-E21D-16F3-8088-2A430C520F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900"/>
          <a:stretch/>
        </p:blipFill>
        <p:spPr>
          <a:xfrm>
            <a:off x="6148515" y="1317622"/>
            <a:ext cx="1560096" cy="191036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FF4905D8-47E0-819C-97A6-81A5C2E307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335"/>
          <a:stretch/>
        </p:blipFill>
        <p:spPr>
          <a:xfrm>
            <a:off x="8323737" y="1291575"/>
            <a:ext cx="1559652" cy="1925603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30891E28-F336-ADBB-C6C4-87F5EED6BE6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3"/>
          <a:stretch/>
        </p:blipFill>
        <p:spPr>
          <a:xfrm>
            <a:off x="1426810" y="3786000"/>
            <a:ext cx="1740216" cy="2158288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31AD7B13-835B-4FD2-4D3B-37151C719807}"/>
              </a:ext>
            </a:extLst>
          </p:cNvPr>
          <p:cNvSpPr txBox="1"/>
          <p:nvPr/>
        </p:nvSpPr>
        <p:spPr>
          <a:xfrm>
            <a:off x="1870281" y="3478223"/>
            <a:ext cx="1013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L-Ornithine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B39DD5C1-A314-CC5F-1AED-93F4ACC793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7326"/>
          <a:stretch/>
        </p:blipFill>
        <p:spPr>
          <a:xfrm>
            <a:off x="3418020" y="3786000"/>
            <a:ext cx="1738672" cy="2146235"/>
          </a:xfrm>
          <a:prstGeom prst="rect">
            <a:avLst/>
          </a:prstGeom>
        </p:spPr>
      </p:pic>
      <p:pic>
        <p:nvPicPr>
          <p:cNvPr id="21" name="Picture 9">
            <a:extLst>
              <a:ext uri="{FF2B5EF4-FFF2-40B4-BE49-F238E27FC236}">
                <a16:creationId xmlns:a16="http://schemas.microsoft.com/office/drawing/2014/main" id="{4602122B-524A-2BE6-B643-7DA00C51B94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08"/>
          <a:stretch/>
        </p:blipFill>
        <p:spPr>
          <a:xfrm>
            <a:off x="5300660" y="3812921"/>
            <a:ext cx="1707339" cy="2102871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A8136067-D264-CF2A-CA76-79317F40ED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252"/>
          <a:stretch/>
        </p:blipFill>
        <p:spPr>
          <a:xfrm>
            <a:off x="7173652" y="3786000"/>
            <a:ext cx="1722210" cy="2122991"/>
          </a:xfrm>
          <a:prstGeom prst="rect">
            <a:avLst/>
          </a:prstGeom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DBF88092-0998-F7BE-7CB4-BC552C78F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3"/>
          <a:stretch/>
        </p:blipFill>
        <p:spPr>
          <a:xfrm>
            <a:off x="9268540" y="3798677"/>
            <a:ext cx="1751192" cy="2146119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313EF6AE-25FE-15C2-4713-90513E329546}"/>
              </a:ext>
            </a:extLst>
          </p:cNvPr>
          <p:cNvSpPr txBox="1"/>
          <p:nvPr/>
        </p:nvSpPr>
        <p:spPr>
          <a:xfrm>
            <a:off x="0" y="4395831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Amino</a:t>
            </a:r>
            <a:r>
              <a:rPr lang="nl-NL" dirty="0"/>
              <a:t> </a:t>
            </a:r>
            <a:r>
              <a:rPr lang="nl-NL" dirty="0" err="1"/>
              <a:t>acids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57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6">
            <a:extLst>
              <a:ext uri="{FF2B5EF4-FFF2-40B4-BE49-F238E27FC236}">
                <a16:creationId xmlns:a16="http://schemas.microsoft.com/office/drawing/2014/main" id="{A3674FAF-B155-582E-0849-335301839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32235"/>
              </p:ext>
            </p:extLst>
          </p:nvPr>
        </p:nvGraphicFramePr>
        <p:xfrm>
          <a:off x="425973" y="1184414"/>
          <a:ext cx="6227896" cy="2042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974">
                  <a:extLst>
                    <a:ext uri="{9D8B030D-6E8A-4147-A177-3AD203B41FA5}">
                      <a16:colId xmlns:a16="http://schemas.microsoft.com/office/drawing/2014/main" val="2214876222"/>
                    </a:ext>
                  </a:extLst>
                </a:gridCol>
                <a:gridCol w="1556974">
                  <a:extLst>
                    <a:ext uri="{9D8B030D-6E8A-4147-A177-3AD203B41FA5}">
                      <a16:colId xmlns:a16="http://schemas.microsoft.com/office/drawing/2014/main" val="1472641543"/>
                    </a:ext>
                  </a:extLst>
                </a:gridCol>
                <a:gridCol w="1556974">
                  <a:extLst>
                    <a:ext uri="{9D8B030D-6E8A-4147-A177-3AD203B41FA5}">
                      <a16:colId xmlns:a16="http://schemas.microsoft.com/office/drawing/2014/main" val="3361695688"/>
                    </a:ext>
                  </a:extLst>
                </a:gridCol>
                <a:gridCol w="1556974">
                  <a:extLst>
                    <a:ext uri="{9D8B030D-6E8A-4147-A177-3AD203B41FA5}">
                      <a16:colId xmlns:a16="http://schemas.microsoft.com/office/drawing/2014/main" val="1004231416"/>
                    </a:ext>
                  </a:extLst>
                </a:gridCol>
              </a:tblGrid>
              <a:tr h="52877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Non-</a:t>
                      </a:r>
                      <a:r>
                        <a:rPr lang="nl-NL" dirty="0" err="1"/>
                        <a:t>polar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metabolites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Polar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metabolites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412878"/>
                  </a:ext>
                </a:extLst>
              </a:tr>
              <a:tr h="41174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sugars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err="1"/>
                        <a:t>Amimo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acids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78946"/>
                  </a:ext>
                </a:extLst>
              </a:tr>
              <a:tr h="411748">
                <a:tc>
                  <a:txBody>
                    <a:bodyPr/>
                    <a:lstStyle/>
                    <a:p>
                      <a:r>
                        <a:rPr lang="nl-NL" dirty="0" err="1"/>
                        <a:t>naphthalene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Yes</a:t>
                      </a:r>
                    </a:p>
                    <a:p>
                      <a:pPr algn="ctr"/>
                      <a:r>
                        <a:rPr lang="nl-NL" sz="1400" dirty="0"/>
                        <a:t>Effect in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168971"/>
                  </a:ext>
                </a:extLst>
              </a:tr>
              <a:tr h="411748">
                <a:tc>
                  <a:txBody>
                    <a:bodyPr/>
                    <a:lstStyle/>
                    <a:p>
                      <a:r>
                        <a:rPr lang="nl-NL" dirty="0" err="1"/>
                        <a:t>indene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97674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D25DF296-0980-0C39-4763-911CF8870B55}"/>
              </a:ext>
            </a:extLst>
          </p:cNvPr>
          <p:cNvSpPr txBox="1"/>
          <p:nvPr/>
        </p:nvSpPr>
        <p:spPr>
          <a:xfrm>
            <a:off x="612395" y="353236"/>
            <a:ext cx="1967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/>
              <a:t>Summary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9B8B562-703A-4738-91AE-D26DC7AEB94A}"/>
              </a:ext>
            </a:extLst>
          </p:cNvPr>
          <p:cNvGrpSpPr/>
          <p:nvPr/>
        </p:nvGrpSpPr>
        <p:grpSpPr>
          <a:xfrm>
            <a:off x="1307903" y="353236"/>
            <a:ext cx="9911305" cy="5511405"/>
            <a:chOff x="1898453" y="353236"/>
            <a:chExt cx="9911305" cy="5511405"/>
          </a:xfrm>
        </p:grpSpPr>
        <p:sp>
          <p:nvSpPr>
            <p:cNvPr id="3" name="Rechteraccolade 2">
              <a:extLst>
                <a:ext uri="{FF2B5EF4-FFF2-40B4-BE49-F238E27FC236}">
                  <a16:creationId xmlns:a16="http://schemas.microsoft.com/office/drawing/2014/main" id="{23685382-B322-24E3-D486-AEA5E6C3F22C}"/>
                </a:ext>
              </a:extLst>
            </p:cNvPr>
            <p:cNvSpPr/>
            <p:nvPr/>
          </p:nvSpPr>
          <p:spPr>
            <a:xfrm rot="5400000">
              <a:off x="4004446" y="1890923"/>
              <a:ext cx="369333" cy="45813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Tekstvak 3">
              <a:extLst>
                <a:ext uri="{FF2B5EF4-FFF2-40B4-BE49-F238E27FC236}">
                  <a16:creationId xmlns:a16="http://schemas.microsoft.com/office/drawing/2014/main" id="{F7E4778C-7CC2-8B9C-0843-E3981AF061D4}"/>
                </a:ext>
              </a:extLst>
            </p:cNvPr>
            <p:cNvSpPr txBox="1"/>
            <p:nvPr/>
          </p:nvSpPr>
          <p:spPr>
            <a:xfrm>
              <a:off x="2525086" y="4551097"/>
              <a:ext cx="3449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Toxic</a:t>
              </a:r>
              <a:r>
                <a:rPr lang="nl-NL" dirty="0"/>
                <a:t> </a:t>
              </a:r>
              <a:r>
                <a:rPr lang="nl-NL" dirty="0" err="1"/>
                <a:t>effects</a:t>
              </a:r>
              <a:r>
                <a:rPr lang="nl-NL" dirty="0"/>
                <a:t> via different </a:t>
              </a:r>
              <a:r>
                <a:rPr lang="nl-NL" dirty="0" err="1"/>
                <a:t>pathways</a:t>
              </a:r>
              <a:endParaRPr lang="nl-NL" dirty="0"/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F30DC00-B424-902F-63C8-24520BA78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949" y="353236"/>
              <a:ext cx="2646377" cy="2646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FAAF061-2408-B37A-27B2-8078C287D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8949" y="3060524"/>
              <a:ext cx="2666333" cy="222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6B0C55B3-AC17-F4C9-5C1B-83ED514FE9CB}"/>
                </a:ext>
              </a:extLst>
            </p:cNvPr>
            <p:cNvSpPr txBox="1"/>
            <p:nvPr/>
          </p:nvSpPr>
          <p:spPr>
            <a:xfrm>
              <a:off x="8276611" y="5495309"/>
              <a:ext cx="3533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err="1"/>
                <a:t>Pathway</a:t>
              </a:r>
              <a:r>
                <a:rPr lang="nl-NL" dirty="0"/>
                <a:t> analysis </a:t>
              </a:r>
              <a:r>
                <a:rPr lang="nl-NL" dirty="0" err="1"/>
                <a:t>MetaboAnalist</a:t>
              </a:r>
              <a:r>
                <a:rPr lang="nl-NL" dirty="0"/>
                <a:t> 5.0</a:t>
              </a:r>
            </a:p>
          </p:txBody>
        </p:sp>
        <p:sp>
          <p:nvSpPr>
            <p:cNvPr id="9" name="Linkeraccolade 8">
              <a:extLst>
                <a:ext uri="{FF2B5EF4-FFF2-40B4-BE49-F238E27FC236}">
                  <a16:creationId xmlns:a16="http://schemas.microsoft.com/office/drawing/2014/main" id="{016DED08-9D50-4495-6917-E19C9562D92A}"/>
                </a:ext>
              </a:extLst>
            </p:cNvPr>
            <p:cNvSpPr/>
            <p:nvPr/>
          </p:nvSpPr>
          <p:spPr>
            <a:xfrm>
              <a:off x="8124245" y="353236"/>
              <a:ext cx="247967" cy="4990551"/>
            </a:xfrm>
            <a:prstGeom prst="leftBrace">
              <a:avLst>
                <a:gd name="adj1" fmla="val 8333"/>
                <a:gd name="adj2" fmla="val 8715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0" name="Rechte verbindingslijn met pijl 9">
              <a:extLst>
                <a:ext uri="{FF2B5EF4-FFF2-40B4-BE49-F238E27FC236}">
                  <a16:creationId xmlns:a16="http://schemas.microsoft.com/office/drawing/2014/main" id="{430E686E-738C-967A-A101-D4D7A3833C88}"/>
                </a:ext>
              </a:extLst>
            </p:cNvPr>
            <p:cNvCxnSpPr/>
            <p:nvPr/>
          </p:nvCxnSpPr>
          <p:spPr>
            <a:xfrm>
              <a:off x="6048462" y="4739780"/>
              <a:ext cx="17449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693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13810F-AC03-DBA3-0893-E54116F82078}"/>
              </a:ext>
            </a:extLst>
          </p:cNvPr>
          <p:cNvSpPr txBox="1"/>
          <p:nvPr/>
        </p:nvSpPr>
        <p:spPr>
          <a:xfrm>
            <a:off x="2219418" y="1544714"/>
            <a:ext cx="6747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Thank you for your attention</a:t>
            </a:r>
            <a:endParaRPr lang="en-NL" sz="4400" dirty="0"/>
          </a:p>
        </p:txBody>
      </p:sp>
    </p:spTree>
    <p:extLst>
      <p:ext uri="{BB962C8B-B14F-4D97-AF65-F5344CB8AC3E}">
        <p14:creationId xmlns:p14="http://schemas.microsoft.com/office/powerpoint/2010/main" val="32935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7831</TotalTime>
  <Words>347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druppers</dc:creator>
  <cp:lastModifiedBy>Henrie Korthout</cp:lastModifiedBy>
  <cp:revision>19</cp:revision>
  <dcterms:created xsi:type="dcterms:W3CDTF">2022-11-07T16:45:30Z</dcterms:created>
  <dcterms:modified xsi:type="dcterms:W3CDTF">2022-12-02T06:01:51Z</dcterms:modified>
</cp:coreProperties>
</file>